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7" r:id="rId2"/>
    <p:sldId id="268" r:id="rId3"/>
    <p:sldId id="274" r:id="rId4"/>
    <p:sldId id="275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1290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3C261-7DC1-42C5-8EB8-E9FA3CD189A7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D141-2D46-438D-BECE-9D925A61B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8773d891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c8773d8918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g2c8773d8918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8773d8918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c8773d8918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2c8773d8918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Antibiotic resistance in bacteria – inherently able to do this due to heightened diversity within populations (mutations, horizontal gene transfer)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8773d8918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2c8773d8918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g2c8773d8918_4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 b="1" cap="none"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12" name="Google Shape;212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17" name="Google Shape;217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0" name="Google Shape;220;p2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598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32" name="Google Shape;332;p3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0" name="Google Shape;340;p35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76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44" name="Google Shape;344;p3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45" name="Google Shape;345;p3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3" name="Google Shape;353;p3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11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25" name="Google Shape;225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30" name="Google Shape;230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3" name="Google Shape;233;p27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509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38" name="Google Shape;23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6" name="Google Shape;246;p28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605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52" name="Google Shape;252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57" name="Google Shape;257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0" name="Google Shape;260;p29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006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7" name="Google Shape;267;p30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68" name="Google Shape;268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6" name="Google Shape;276;p30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720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80" name="Google Shape;280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85" name="Google Shape;285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8" name="Google Shape;288;p31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8382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2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91" name="Google Shape;291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96" name="Google Shape;296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32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370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4" name="Google Shape;304;p33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05" name="Google Shape;305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10" name="Google Shape;310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3" name="Google Shape;313;p33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942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3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19" name="Google Shape;319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27" name="Google Shape;327;p34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3636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Kalam"/>
              <a:buNone/>
              <a:defRPr sz="33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978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0" y="1396899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0" y="1836633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1549229" y="798987"/>
            <a:ext cx="4970256" cy="3855397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48"/>
          <p:cNvSpPr txBox="1">
            <a:spLocks noGrp="1"/>
          </p:cNvSpPr>
          <p:nvPr>
            <p:ph type="ctrTitle"/>
          </p:nvPr>
        </p:nvSpPr>
        <p:spPr>
          <a:xfrm>
            <a:off x="2044968" y="982020"/>
            <a:ext cx="4108560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rgbClr val="CC4125"/>
              </a:buClr>
              <a:buSzPts val="5400"/>
            </a:pPr>
            <a:r>
              <a:rPr lang="en" sz="7200" dirty="0">
                <a:solidFill>
                  <a:srgbClr val="CC4125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AP BIO</a:t>
            </a:r>
            <a:endParaRPr sz="1467" dirty="0"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1"/>
          </p:nvPr>
        </p:nvSpPr>
        <p:spPr>
          <a:xfrm>
            <a:off x="1824219" y="2703377"/>
            <a:ext cx="4550059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TOPIC 7.11:</a:t>
            </a:r>
          </a:p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Variations in Populations</a:t>
            </a:r>
          </a:p>
        </p:txBody>
      </p:sp>
      <p:sp>
        <p:nvSpPr>
          <p:cNvPr id="482" name="Google Shape;482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4" name="Google Shape;484;p48" descr="Green patterned leaves"/>
          <p:cNvPicPr preferRelativeResize="0"/>
          <p:nvPr/>
        </p:nvPicPr>
        <p:blipFill rotWithShape="1">
          <a:blip r:embed="rId3">
            <a:alphaModFix/>
          </a:blip>
          <a:srcRect t="18158" r="1" b="15675"/>
          <a:stretch/>
        </p:blipFill>
        <p:spPr>
          <a:xfrm>
            <a:off x="6942470" y="1796564"/>
            <a:ext cx="4943409" cy="21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89" name="Google Shape;489;p48"/>
          <p:cNvGrpSpPr/>
          <p:nvPr/>
        </p:nvGrpSpPr>
        <p:grpSpPr>
          <a:xfrm>
            <a:off x="10343488" y="5662438"/>
            <a:ext cx="1054465" cy="469689"/>
            <a:chOff x="9841624" y="4115729"/>
            <a:chExt cx="602169" cy="268223"/>
          </a:xfrm>
        </p:grpSpPr>
        <p:sp>
          <p:nvSpPr>
            <p:cNvPr id="490" name="Google Shape;490;p4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" name="Picture 2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C396EC2B-8386-B933-B878-A80FA4A2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80" y="4339930"/>
            <a:ext cx="3930259" cy="131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2"/>
    </mc:Choice>
    <mc:Fallback xmlns="">
      <p:transition spd="slow" advTm="8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Objectives</a:t>
            </a:r>
            <a:endParaRPr sz="4400" dirty="0"/>
          </a:p>
        </p:txBody>
      </p:sp>
      <p:sp>
        <p:nvSpPr>
          <p:cNvPr id="501" name="Google Shape;50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50799">
              <a:spcBef>
                <a:spcPts val="0"/>
              </a:spcBef>
              <a:buSzPts val="2100"/>
              <a:buNone/>
            </a:pP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D385C-B33F-76CF-8406-4A39FFC0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00" y="681036"/>
            <a:ext cx="6810375" cy="555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01E8F-6453-FA50-8616-F893D00D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38" y="2763931"/>
            <a:ext cx="1914525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1"/>
    </mc:Choice>
    <mc:Fallback xmlns="">
      <p:transition spd="slow" advTm="219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CC86-BB69-8F95-EF24-B7AF3623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Genetic Variation and Extinction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E173E-25D6-A02B-F652-2FB0780E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5558"/>
            <a:ext cx="6396318" cy="4667250"/>
          </a:xfrm>
        </p:spPr>
        <p:txBody>
          <a:bodyPr>
            <a:normAutofit/>
          </a:bodyPr>
          <a:lstStyle/>
          <a:p>
            <a:r>
              <a:rPr lang="en-US" sz="2600" dirty="0"/>
              <a:t>Genetic variation is what makes natural selection possible – different genes are “selected for” in different environments</a:t>
            </a:r>
          </a:p>
          <a:p>
            <a:pPr lvl="1"/>
            <a:r>
              <a:rPr lang="en-US" sz="2300" dirty="0"/>
              <a:t>Variation can affect how much a population increases and decreases</a:t>
            </a:r>
          </a:p>
          <a:p>
            <a:r>
              <a:rPr lang="en-US" sz="2600" dirty="0"/>
              <a:t>Populations with little genetic diversity are at a risk of decline or extinction</a:t>
            </a:r>
          </a:p>
          <a:p>
            <a:pPr lvl="1"/>
            <a:r>
              <a:rPr lang="en-US" sz="2300" dirty="0"/>
              <a:t>Populations that undergo 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bottleneck effect </a:t>
            </a:r>
            <a:r>
              <a:rPr lang="en-US" sz="2300" dirty="0"/>
              <a:t>have little diversity -&gt; an environmental change can be problematic</a:t>
            </a:r>
          </a:p>
          <a:p>
            <a:pPr lvl="1"/>
            <a:r>
              <a:rPr lang="en-US" sz="2300" dirty="0"/>
              <a:t>Crops and monoculture</a:t>
            </a:r>
          </a:p>
        </p:txBody>
      </p:sp>
      <p:pic>
        <p:nvPicPr>
          <p:cNvPr id="1026" name="Picture 2" descr="Black-footed ferret | Smithsonian's National Zoo and Conservation Biology  Institute">
            <a:extLst>
              <a:ext uri="{FF2B5EF4-FFF2-40B4-BE49-F238E27FC236}">
                <a16:creationId xmlns:a16="http://schemas.microsoft.com/office/drawing/2014/main" id="{235BB2E5-6456-A52B-BE92-19A8AEE0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28" y="1575558"/>
            <a:ext cx="3258671" cy="19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AEE8B2-8D13-4BDC-5CE2-83E5A9A8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127" y="3670959"/>
            <a:ext cx="3258671" cy="2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06"/>
    </mc:Choice>
    <mc:Fallback xmlns="">
      <p:transition spd="slow" advTm="1333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CA18-9FBA-C4E6-5DB9-21FEA85C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Genetic Variation and Resilience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F3694-9015-57B7-E059-1457BA1A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90688"/>
            <a:ext cx="10887635" cy="4736540"/>
          </a:xfrm>
        </p:spPr>
        <p:txBody>
          <a:bodyPr>
            <a:normAutofit/>
          </a:bodyPr>
          <a:lstStyle/>
          <a:p>
            <a:r>
              <a:rPr lang="en-US" sz="2600" dirty="0"/>
              <a:t>Genetically diverse populations (and ecosystems) = more resilient to environmental change</a:t>
            </a:r>
          </a:p>
          <a:p>
            <a:pPr lvl="1"/>
            <a:r>
              <a:rPr lang="en-US" sz="2300" dirty="0"/>
              <a:t>More likely for there to be individuals that have traits which allow them to withstand/adapt to the new environment</a:t>
            </a:r>
          </a:p>
          <a:p>
            <a:pPr lvl="1"/>
            <a:r>
              <a:rPr lang="en-US" sz="2300" dirty="0"/>
              <a:t>If everyone is the same no individual is better adapted than another</a:t>
            </a:r>
          </a:p>
          <a:p>
            <a:r>
              <a:rPr lang="en-US" sz="2600" dirty="0"/>
              <a:t>Alleles that beneficial in one environment may be detrimental in another – different 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selective pressures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2978D-D996-20A7-25AA-CA42F750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2" t="26672" r="6784" b="33798"/>
          <a:stretch>
            <a:fillRect/>
          </a:stretch>
        </p:blipFill>
        <p:spPr>
          <a:xfrm>
            <a:off x="1981199" y="4567007"/>
            <a:ext cx="8494059" cy="21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44"/>
    </mc:Choice>
    <mc:Fallback xmlns="">
      <p:transition spd="slow" advTm="960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Variations in Populations Review</a:t>
            </a:r>
            <a:endParaRPr sz="4400" dirty="0"/>
          </a:p>
        </p:txBody>
      </p:sp>
      <p:sp>
        <p:nvSpPr>
          <p:cNvPr id="542" name="Google Shape;542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Benefits of genetic diversity within populations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3"/>
    </mc:Choice>
    <mc:Fallback xmlns="">
      <p:transition spd="slow" advTm="16603"/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AP Study Font">
      <a:majorFont>
        <a:latin typeface="Kalam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 Bio 7.10</Template>
  <TotalTime>1674</TotalTime>
  <Words>175</Words>
  <Application>Microsoft Office PowerPoint</Application>
  <PresentationFormat>Widescreen</PresentationFormat>
  <Paragraphs>23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Arial</vt:lpstr>
      <vt:lpstr>Cambria</vt:lpstr>
      <vt:lpstr>Fredericka the Great</vt:lpstr>
      <vt:lpstr>Kalam</vt:lpstr>
      <vt:lpstr>FunkyShapesVTI</vt:lpstr>
      <vt:lpstr>AP BIO</vt:lpstr>
      <vt:lpstr>Objectives</vt:lpstr>
      <vt:lpstr>Genetic Variation and Extinction</vt:lpstr>
      <vt:lpstr>Genetic Variation and Resilience</vt:lpstr>
      <vt:lpstr>Variations in Populations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Karpoukhin</dc:creator>
  <cp:lastModifiedBy>Daniel Karpoukhin</cp:lastModifiedBy>
  <cp:revision>9</cp:revision>
  <dcterms:created xsi:type="dcterms:W3CDTF">2025-07-30T23:30:17Z</dcterms:created>
  <dcterms:modified xsi:type="dcterms:W3CDTF">2025-08-15T05:18:30Z</dcterms:modified>
</cp:coreProperties>
</file>